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algn="l" rtl="0" eaLnBrk="0" fontAlgn="base" hangingPunct="0">
      <a:spcBef>
        <a:spcPct val="0"/>
      </a:spcBef>
      <a:spcAft>
        <a:spcPct val="0"/>
      </a:spcAft>
      <a:defRPr sz="7200" kern="1200">
        <a:solidFill>
          <a:schemeClr val="tx1"/>
        </a:solidFill>
        <a:latin typeface="Tahoma" pitchFamily="34" charset="0"/>
        <a:ea typeface="+mn-ea"/>
        <a:cs typeface="+mn-cs"/>
      </a:defRPr>
    </a:lvl1pPr>
    <a:lvl2pPr marL="457200" algn="l" rtl="0" eaLnBrk="0" fontAlgn="base" hangingPunct="0">
      <a:spcBef>
        <a:spcPct val="0"/>
      </a:spcBef>
      <a:spcAft>
        <a:spcPct val="0"/>
      </a:spcAft>
      <a:defRPr sz="7200"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7200"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7200"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7200" kern="1200">
        <a:solidFill>
          <a:schemeClr val="tx1"/>
        </a:solidFill>
        <a:latin typeface="Tahoma" pitchFamily="34" charset="0"/>
        <a:ea typeface="+mn-ea"/>
        <a:cs typeface="+mn-cs"/>
      </a:defRPr>
    </a:lvl5pPr>
    <a:lvl6pPr marL="2286000" algn="l" defTabSz="914400" rtl="0" eaLnBrk="1" latinLnBrk="0" hangingPunct="1">
      <a:defRPr sz="7200" kern="1200">
        <a:solidFill>
          <a:schemeClr val="tx1"/>
        </a:solidFill>
        <a:latin typeface="Tahoma" pitchFamily="34" charset="0"/>
        <a:ea typeface="+mn-ea"/>
        <a:cs typeface="+mn-cs"/>
      </a:defRPr>
    </a:lvl6pPr>
    <a:lvl7pPr marL="2743200" algn="l" defTabSz="914400" rtl="0" eaLnBrk="1" latinLnBrk="0" hangingPunct="1">
      <a:defRPr sz="7200" kern="1200">
        <a:solidFill>
          <a:schemeClr val="tx1"/>
        </a:solidFill>
        <a:latin typeface="Tahoma" pitchFamily="34" charset="0"/>
        <a:ea typeface="+mn-ea"/>
        <a:cs typeface="+mn-cs"/>
      </a:defRPr>
    </a:lvl7pPr>
    <a:lvl8pPr marL="3200400" algn="l" defTabSz="914400" rtl="0" eaLnBrk="1" latinLnBrk="0" hangingPunct="1">
      <a:defRPr sz="7200" kern="1200">
        <a:solidFill>
          <a:schemeClr val="tx1"/>
        </a:solidFill>
        <a:latin typeface="Tahoma" pitchFamily="34" charset="0"/>
        <a:ea typeface="+mn-ea"/>
        <a:cs typeface="+mn-cs"/>
      </a:defRPr>
    </a:lvl8pPr>
    <a:lvl9pPr marL="3657600" algn="l" defTabSz="914400" rtl="0" eaLnBrk="1" latinLnBrk="0" hangingPunct="1">
      <a:defRPr sz="72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3129" autoAdjust="0"/>
    <p:restoredTop sz="94660"/>
  </p:normalViewPr>
  <p:slideViewPr>
    <p:cSldViewPr>
      <p:cViewPr varScale="1">
        <p:scale>
          <a:sx n="73" d="100"/>
          <a:sy n="73" d="100"/>
        </p:scale>
        <p:origin x="-106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7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4894822-900E-4973-B1BF-7A5033C0127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00B8-A363-421F-B061-BFE372EBAFE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C14321C-4358-4FC1-85B1-344C41E87C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C0327D-CC76-46B0-B874-F45947789E15}"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585D7D-E8E2-4871-9BE6-50970E4B5E97}"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33B6C4-7091-4A53-8397-5610E2E38F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B2C56-A52B-45FD-83F4-811CA32E84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BFE4CD-EAF0-42D3-873D-F7903EE93E65}"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DFFA34E5-13CB-4E49-A8E8-26DFBAAA0F20}"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BCCB9-964C-4F74-81C3-0068812228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1A284-01A9-433E-BC19-B266B3C9E65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05000"/>
            <a:ext cx="8229600" cy="4114800"/>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B3FD614-6184-411A-B601-79507026DD3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0CE509E-2D25-4257-A637-FB0A78026C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www.yahoo.com/" TargetMode="External"/><Relationship Id="rId2" Type="http://schemas.openxmlformats.org/officeDocument/2006/relationships/hyperlink" Target="http://www.google.com/"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en-US" dirty="0"/>
              <a:t>                                      </a:t>
            </a:r>
          </a:p>
        </p:txBody>
      </p:sp>
      <p:sp>
        <p:nvSpPr>
          <p:cNvPr id="2055" name="Rectangle 7"/>
          <p:cNvSpPr>
            <a:spLocks noGrp="1" noChangeArrowheads="1"/>
          </p:cNvSpPr>
          <p:nvPr>
            <p:ph type="ctrTitle"/>
          </p:nvPr>
        </p:nvSpPr>
        <p:spPr>
          <a:xfrm>
            <a:off x="609600" y="381000"/>
            <a:ext cx="7772400" cy="1431925"/>
          </a:xfrm>
        </p:spPr>
        <p:txBody>
          <a:bodyPr/>
          <a:lstStyle/>
          <a:p>
            <a:r>
              <a:rPr lang="en-US" sz="4000" dirty="0">
                <a:solidFill>
                  <a:srgbClr val="FF0000"/>
                </a:solidFill>
              </a:rPr>
              <a:t>NUTRITION IN SPORTS FOOD</a:t>
            </a:r>
          </a:p>
        </p:txBody>
      </p:sp>
      <p:pic>
        <p:nvPicPr>
          <p:cNvPr id="2056" name="Picture 8" descr="product%20with%20Blue%20water%20droplets"/>
          <p:cNvPicPr>
            <a:picLocks noChangeAspect="1" noChangeArrowheads="1"/>
          </p:cNvPicPr>
          <p:nvPr/>
        </p:nvPicPr>
        <p:blipFill>
          <a:blip r:embed="rId2"/>
          <a:srcRect/>
          <a:stretch>
            <a:fillRect/>
          </a:stretch>
        </p:blipFill>
        <p:spPr bwMode="auto">
          <a:xfrm>
            <a:off x="1219200" y="2057400"/>
            <a:ext cx="6934200" cy="2514600"/>
          </a:xfrm>
          <a:prstGeom prst="rect">
            <a:avLst/>
          </a:prstGeom>
          <a:noFill/>
          <a:ln w="9525">
            <a:noFill/>
            <a:miter lim="800000"/>
            <a:headEnd/>
            <a:tailEnd/>
          </a:ln>
        </p:spPr>
      </p:pic>
      <p:sp>
        <p:nvSpPr>
          <p:cNvPr id="7" name="TextBox 6"/>
          <p:cNvSpPr txBox="1"/>
          <p:nvPr/>
        </p:nvSpPr>
        <p:spPr>
          <a:xfrm>
            <a:off x="2819400" y="4724400"/>
            <a:ext cx="6324600" cy="1569660"/>
          </a:xfrm>
          <a:prstGeom prst="rect">
            <a:avLst/>
          </a:prstGeom>
          <a:noFill/>
        </p:spPr>
        <p:txBody>
          <a:bodyPr wrap="square" rtlCol="0">
            <a:spAutoFit/>
          </a:bodyPr>
          <a:lstStyle/>
          <a:p>
            <a:r>
              <a:rPr lang="en-US" sz="2400" dirty="0" smtClean="0"/>
              <a:t>Submitted by:</a:t>
            </a:r>
          </a:p>
          <a:p>
            <a:r>
              <a:rPr lang="en-US" sz="2400" dirty="0" smtClean="0"/>
              <a:t>		</a:t>
            </a:r>
            <a:r>
              <a:rPr lang="en-US" sz="2400" dirty="0" err="1" smtClean="0"/>
              <a:t>Prixit</a:t>
            </a:r>
            <a:r>
              <a:rPr lang="en-US" sz="2400" dirty="0" smtClean="0"/>
              <a:t> </a:t>
            </a:r>
            <a:r>
              <a:rPr lang="en-US" sz="2400" dirty="0" err="1"/>
              <a:t>G</a:t>
            </a:r>
            <a:r>
              <a:rPr lang="en-US" sz="2400" dirty="0" err="1" smtClean="0"/>
              <a:t>uleria</a:t>
            </a:r>
            <a:endParaRPr lang="en-US" sz="2400" dirty="0" smtClean="0"/>
          </a:p>
          <a:p>
            <a:r>
              <a:rPr lang="en-US" sz="2400" dirty="0" smtClean="0"/>
              <a:t>		</a:t>
            </a:r>
            <a:r>
              <a:rPr lang="en-US" sz="2400" dirty="0" err="1" smtClean="0"/>
              <a:t>Deptt</a:t>
            </a:r>
            <a:r>
              <a:rPr lang="en-US" sz="2400" dirty="0" smtClean="0"/>
              <a:t>. OF SNPT</a:t>
            </a:r>
          </a:p>
          <a:p>
            <a:r>
              <a:rPr lang="en-US" sz="2400" dirty="0" smtClean="0"/>
              <a:t>		</a:t>
            </a:r>
            <a:r>
              <a:rPr lang="en-US" sz="2400" dirty="0" err="1" smtClean="0"/>
              <a:t>Kanya</a:t>
            </a:r>
            <a:r>
              <a:rPr lang="en-US" sz="2400" dirty="0" smtClean="0"/>
              <a:t> </a:t>
            </a:r>
            <a:r>
              <a:rPr lang="en-US" sz="2400" dirty="0" err="1" smtClean="0"/>
              <a:t>Mahavidalaya</a:t>
            </a:r>
            <a:r>
              <a:rPr lang="en-US" sz="2400" dirty="0" smtClean="0"/>
              <a:t> </a:t>
            </a:r>
            <a:r>
              <a:rPr lang="en-US" sz="2400" dirty="0" err="1" smtClean="0"/>
              <a:t>Kharkhoda</a:t>
            </a:r>
            <a:endParaRPr lang="en-US" sz="24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6000"/>
              <a:t>INTRODUCTION</a:t>
            </a:r>
          </a:p>
        </p:txBody>
      </p:sp>
      <p:sp>
        <p:nvSpPr>
          <p:cNvPr id="63491" name="Rectangle 3"/>
          <p:cNvSpPr>
            <a:spLocks noGrp="1" noChangeArrowheads="1"/>
          </p:cNvSpPr>
          <p:nvPr>
            <p:ph sz="quarter" idx="1"/>
          </p:nvPr>
        </p:nvSpPr>
        <p:spPr/>
        <p:txBody>
          <a:bodyPr/>
          <a:lstStyle/>
          <a:p>
            <a:pPr>
              <a:lnSpc>
                <a:spcPct val="90000"/>
              </a:lnSpc>
            </a:pPr>
            <a:r>
              <a:rPr lang="en-US" sz="2800"/>
              <a:t>Taking in to the consideration the fact that sports person need more energy to carry out their sporting activity effectively than a normal person.</a:t>
            </a:r>
          </a:p>
          <a:p>
            <a:pPr>
              <a:lnSpc>
                <a:spcPct val="90000"/>
              </a:lnSpc>
            </a:pPr>
            <a:r>
              <a:rPr lang="en-US" sz="2800"/>
              <a:t>At the game day most of their body’s energy come from the foods you have eaten over the past several days. So they have need careful planning &amp; implementation.</a:t>
            </a:r>
          </a:p>
          <a:p>
            <a:pPr>
              <a:lnSpc>
                <a:spcPct val="90000"/>
              </a:lnSpc>
            </a:pPr>
            <a:r>
              <a:rPr lang="en-US" sz="2800"/>
              <a:t>There are lot of things that deserve proper attention. Like</a:t>
            </a:r>
          </a:p>
          <a:p>
            <a:pPr>
              <a:lnSpc>
                <a:spcPct val="90000"/>
              </a:lnSpc>
            </a:pPr>
            <a:endParaRPr lang="en-US" sz="28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sz="quarter" idx="1"/>
          </p:nvPr>
        </p:nvSpPr>
        <p:spPr/>
        <p:txBody>
          <a:bodyPr/>
          <a:lstStyle/>
          <a:p>
            <a:pPr>
              <a:lnSpc>
                <a:spcPct val="80000"/>
              </a:lnSpc>
            </a:pPr>
            <a:r>
              <a:rPr lang="en-US" sz="4000" dirty="0"/>
              <a:t>Selection of food.</a:t>
            </a:r>
          </a:p>
          <a:p>
            <a:pPr>
              <a:lnSpc>
                <a:spcPct val="80000"/>
              </a:lnSpc>
            </a:pPr>
            <a:r>
              <a:rPr lang="en-US" sz="4000" dirty="0"/>
              <a:t>Timing of food intake.</a:t>
            </a:r>
          </a:p>
          <a:p>
            <a:pPr>
              <a:lnSpc>
                <a:spcPct val="80000"/>
              </a:lnSpc>
            </a:pPr>
            <a:r>
              <a:rPr lang="en-US" sz="4000" dirty="0"/>
              <a:t>Selection of nutrition supplement.</a:t>
            </a:r>
          </a:p>
          <a:p>
            <a:pPr>
              <a:lnSpc>
                <a:spcPct val="80000"/>
              </a:lnSpc>
            </a:pPr>
            <a:r>
              <a:rPr lang="en-US" sz="4000" dirty="0"/>
              <a:t>All these </a:t>
            </a:r>
            <a:r>
              <a:rPr lang="en-US" sz="4000" dirty="0" err="1"/>
              <a:t>depand</a:t>
            </a:r>
            <a:r>
              <a:rPr lang="en-US" sz="4000" dirty="0"/>
              <a:t> on the</a:t>
            </a:r>
          </a:p>
          <a:p>
            <a:pPr>
              <a:lnSpc>
                <a:spcPct val="80000"/>
              </a:lnSpc>
            </a:pPr>
            <a:r>
              <a:rPr lang="en-US" sz="4000" dirty="0"/>
              <a:t>Sports person’s energy need.</a:t>
            </a:r>
          </a:p>
          <a:p>
            <a:pPr>
              <a:lnSpc>
                <a:spcPct val="80000"/>
              </a:lnSpc>
            </a:pPr>
            <a:r>
              <a:rPr lang="en-US" sz="4000" dirty="0"/>
              <a:t>Body composition, sex, nutritional need.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sz="4800"/>
              <a:t>SOME NUTRITION DIET TIPS</a:t>
            </a:r>
          </a:p>
        </p:txBody>
      </p:sp>
      <p:sp>
        <p:nvSpPr>
          <p:cNvPr id="65539" name="Rectangle 3"/>
          <p:cNvSpPr>
            <a:spLocks noGrp="1" noChangeArrowheads="1"/>
          </p:cNvSpPr>
          <p:nvPr>
            <p:ph sz="quarter" idx="1"/>
          </p:nvPr>
        </p:nvSpPr>
        <p:spPr/>
        <p:txBody>
          <a:bodyPr/>
          <a:lstStyle/>
          <a:p>
            <a:pPr>
              <a:lnSpc>
                <a:spcPct val="90000"/>
              </a:lnSpc>
            </a:pPr>
            <a:r>
              <a:rPr lang="en-US" sz="2400"/>
              <a:t>There is need to eat food before, during &amp; after your exercise as help to control the blood glucose level.</a:t>
            </a:r>
          </a:p>
          <a:p>
            <a:pPr>
              <a:lnSpc>
                <a:spcPct val="90000"/>
              </a:lnSpc>
            </a:pPr>
            <a:r>
              <a:rPr lang="en-US" sz="2400"/>
              <a:t>It is advisable for sports person to eat a balance diet consisting of plenty of proteins, vitamins, minerals &amp; optimum carbohydrates food.</a:t>
            </a:r>
          </a:p>
          <a:p>
            <a:pPr>
              <a:lnSpc>
                <a:spcPct val="90000"/>
              </a:lnSpc>
            </a:pPr>
            <a:r>
              <a:rPr lang="en-US" sz="2400"/>
              <a:t>Do not change your diet plan before going in your sports competition.</a:t>
            </a:r>
          </a:p>
          <a:p>
            <a:pPr>
              <a:lnSpc>
                <a:spcPct val="90000"/>
              </a:lnSpc>
            </a:pPr>
            <a:r>
              <a:rPr lang="en-US" sz="2400"/>
              <a:t>If you feel some kind of an uncomfort or pain in your abdomen or intestine then you must have a high fiber high fat content food in your pre exercise sports meal.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r>
              <a:rPr lang="en-US" sz="7200"/>
              <a:t>SPORTS FUEL</a:t>
            </a:r>
          </a:p>
        </p:txBody>
      </p:sp>
      <p:sp>
        <p:nvSpPr>
          <p:cNvPr id="66563" name="Rectangle 3"/>
          <p:cNvSpPr>
            <a:spLocks noGrp="1" noChangeArrowheads="1"/>
          </p:cNvSpPr>
          <p:nvPr>
            <p:ph sz="quarter" idx="1"/>
          </p:nvPr>
        </p:nvSpPr>
        <p:spPr/>
        <p:txBody>
          <a:bodyPr/>
          <a:lstStyle/>
          <a:p>
            <a:r>
              <a:rPr lang="en-US"/>
              <a:t>CARBOHYDRATES</a:t>
            </a:r>
          </a:p>
          <a:p>
            <a:r>
              <a:rPr lang="en-US"/>
              <a:t>PROTEIN</a:t>
            </a:r>
          </a:p>
          <a:p>
            <a:r>
              <a:rPr lang="en-US"/>
              <a:t>FAT</a:t>
            </a:r>
          </a:p>
          <a:p>
            <a:r>
              <a:rPr lang="en-US"/>
              <a:t>WATER</a:t>
            </a:r>
          </a:p>
        </p:txBody>
      </p:sp>
      <p:pic>
        <p:nvPicPr>
          <p:cNvPr id="66565" name="Picture 5" descr="SPORTIVE_PACK1_SMALL"/>
          <p:cNvPicPr>
            <a:picLocks noChangeAspect="1" noChangeArrowheads="1"/>
          </p:cNvPicPr>
          <p:nvPr/>
        </p:nvPicPr>
        <p:blipFill>
          <a:blip r:embed="rId2"/>
          <a:srcRect/>
          <a:stretch>
            <a:fillRect/>
          </a:stretch>
        </p:blipFill>
        <p:spPr bwMode="auto">
          <a:xfrm>
            <a:off x="4343400" y="1447800"/>
            <a:ext cx="4800600" cy="5410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6600"/>
              <a:t>CARBOHYDRATES</a:t>
            </a:r>
          </a:p>
        </p:txBody>
      </p:sp>
      <p:sp>
        <p:nvSpPr>
          <p:cNvPr id="67587" name="Rectangle 3"/>
          <p:cNvSpPr>
            <a:spLocks noGrp="1" noChangeArrowheads="1"/>
          </p:cNvSpPr>
          <p:nvPr>
            <p:ph sz="quarter" idx="1"/>
          </p:nvPr>
        </p:nvSpPr>
        <p:spPr/>
        <p:txBody>
          <a:bodyPr>
            <a:normAutofit/>
          </a:bodyPr>
          <a:lstStyle/>
          <a:p>
            <a:pPr>
              <a:lnSpc>
                <a:spcPct val="90000"/>
              </a:lnSpc>
            </a:pPr>
            <a:r>
              <a:rPr lang="en-US" sz="2800"/>
              <a:t>Our body absorbed carb. In the form of glucose. When we exercise aerobically our body 1</a:t>
            </a:r>
            <a:r>
              <a:rPr lang="en-US" sz="2800" baseline="30000"/>
              <a:t>st</a:t>
            </a:r>
            <a:r>
              <a:rPr lang="en-US" sz="2800"/>
              <a:t> burns the glucose. So we need more carb.</a:t>
            </a:r>
          </a:p>
          <a:p>
            <a:pPr>
              <a:lnSpc>
                <a:spcPct val="90000"/>
              </a:lnSpc>
            </a:pPr>
            <a:r>
              <a:rPr lang="en-US" sz="2800"/>
              <a:t>If a person do not eat more carb. They will tire more quickly. So they need more carb. For increasing the stamina.</a:t>
            </a:r>
          </a:p>
          <a:p>
            <a:pPr>
              <a:lnSpc>
                <a:spcPct val="90000"/>
              </a:lnSpc>
            </a:pPr>
            <a:r>
              <a:rPr lang="en-US" sz="2800"/>
              <a:t>Sugary carb. Such as candy bars or sodas are less healthy for sports person bz they do not contain any of the other nutrients you need. They give the quick burst of energy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sz="quarter" idx="1"/>
          </p:nvPr>
        </p:nvSpPr>
        <p:spPr/>
        <p:txBody>
          <a:bodyPr/>
          <a:lstStyle/>
          <a:p>
            <a:pPr>
              <a:buFontTx/>
              <a:buNone/>
            </a:pPr>
            <a:r>
              <a:rPr lang="en-US"/>
              <a:t>REQUIREMENTS- The exact amount of carb. Required depands on an indivisual’s training &amp; personal requirement.</a:t>
            </a:r>
          </a:p>
          <a:p>
            <a:pPr>
              <a:buFontTx/>
              <a:buNone/>
            </a:pPr>
            <a:r>
              <a:rPr lang="en-US"/>
              <a:t>The daily req. can be range from 2.7 to 4.5gm per pound ( 6-10 per kgm of body weight) e.g. an athlete training 2-4 hours daily would need about 360-600 of carb. Per day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r>
              <a:rPr lang="en-US" sz="7200"/>
              <a:t>PROTEIN</a:t>
            </a:r>
          </a:p>
        </p:txBody>
      </p:sp>
      <p:sp>
        <p:nvSpPr>
          <p:cNvPr id="69635" name="Rectangle 3"/>
          <p:cNvSpPr>
            <a:spLocks noGrp="1" noChangeArrowheads="1"/>
          </p:cNvSpPr>
          <p:nvPr>
            <p:ph sz="quarter" idx="1"/>
          </p:nvPr>
        </p:nvSpPr>
        <p:spPr>
          <a:xfrm>
            <a:off x="304800" y="2286000"/>
            <a:ext cx="8229600" cy="4114800"/>
          </a:xfrm>
        </p:spPr>
        <p:txBody>
          <a:bodyPr>
            <a:normAutofit/>
          </a:bodyPr>
          <a:lstStyle/>
          <a:p>
            <a:pPr>
              <a:lnSpc>
                <a:spcPct val="80000"/>
              </a:lnSpc>
            </a:pPr>
            <a:r>
              <a:rPr lang="en-US" sz="2800" dirty="0"/>
              <a:t>Protein required in moderate amount. Too much protein can cause harm to the body.</a:t>
            </a:r>
          </a:p>
          <a:p>
            <a:pPr>
              <a:lnSpc>
                <a:spcPct val="80000"/>
              </a:lnSpc>
            </a:pPr>
            <a:r>
              <a:rPr lang="en-US" sz="2800" dirty="0"/>
              <a:t>Proteins need mainly for the large strong </a:t>
            </a:r>
            <a:r>
              <a:rPr lang="en-US" sz="2800" dirty="0" err="1"/>
              <a:t>musscles</a:t>
            </a:r>
            <a:r>
              <a:rPr lang="en-US" sz="2800" dirty="0"/>
              <a:t>.</a:t>
            </a:r>
          </a:p>
          <a:p>
            <a:pPr>
              <a:lnSpc>
                <a:spcPct val="80000"/>
              </a:lnSpc>
            </a:pPr>
            <a:r>
              <a:rPr lang="en-US" sz="2800" dirty="0"/>
              <a:t>REQUIREMENT- The sports person mainly take more protein in their regular diet, which is harmful. An athlete  need 145-154gm of protein per day 9 about 3 small chicken breasts) there is no scientific evidence gm of protein per kg of body weight has any additional benefit in muscle strength or size.</a:t>
            </a:r>
          </a:p>
        </p:txBody>
      </p:sp>
      <p:pic>
        <p:nvPicPr>
          <p:cNvPr id="69637" name="Picture 5" descr="scott-wilcox"/>
          <p:cNvPicPr>
            <a:picLocks noChangeAspect="1" noChangeArrowheads="1"/>
          </p:cNvPicPr>
          <p:nvPr/>
        </p:nvPicPr>
        <p:blipFill>
          <a:blip r:embed="rId2"/>
          <a:srcRect/>
          <a:stretch>
            <a:fillRect/>
          </a:stretch>
        </p:blipFill>
        <p:spPr bwMode="auto">
          <a:xfrm>
            <a:off x="5257800" y="228600"/>
            <a:ext cx="2857500" cy="21431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sz="quarter" idx="1"/>
          </p:nvPr>
        </p:nvSpPr>
        <p:spPr/>
        <p:txBody>
          <a:bodyPr/>
          <a:lstStyle/>
          <a:p>
            <a:pPr>
              <a:lnSpc>
                <a:spcPct val="90000"/>
              </a:lnSpc>
            </a:pPr>
            <a:r>
              <a:rPr lang="en-US" sz="2800" dirty="0"/>
              <a:t>HIGH PROTEIN CAN HURT THE PERFORMANCE IN FOLLOWING WAYS</a:t>
            </a:r>
          </a:p>
          <a:p>
            <a:pPr>
              <a:lnSpc>
                <a:spcPct val="90000"/>
              </a:lnSpc>
            </a:pPr>
            <a:r>
              <a:rPr lang="en-US" sz="2800" dirty="0"/>
              <a:t>Decreased  endurance</a:t>
            </a:r>
          </a:p>
          <a:p>
            <a:pPr>
              <a:lnSpc>
                <a:spcPct val="90000"/>
              </a:lnSpc>
            </a:pPr>
            <a:r>
              <a:rPr lang="en-US" sz="2800" dirty="0"/>
              <a:t>Reduced muscle glycogen stores in the muscle &amp; liver</a:t>
            </a:r>
          </a:p>
          <a:p>
            <a:pPr>
              <a:lnSpc>
                <a:spcPct val="90000"/>
              </a:lnSpc>
            </a:pPr>
            <a:r>
              <a:rPr lang="en-US" sz="2800" dirty="0"/>
              <a:t>Decrease max. efforts</a:t>
            </a:r>
          </a:p>
          <a:p>
            <a:pPr>
              <a:lnSpc>
                <a:spcPct val="90000"/>
              </a:lnSpc>
            </a:pPr>
            <a:r>
              <a:rPr lang="en-US" sz="2800" dirty="0"/>
              <a:t>Decrease serum glucose level</a:t>
            </a:r>
          </a:p>
          <a:p>
            <a:pPr>
              <a:lnSpc>
                <a:spcPct val="90000"/>
              </a:lnSpc>
            </a:pPr>
            <a:r>
              <a:rPr lang="en-US" sz="2800" dirty="0"/>
              <a:t>Increase risk of HYPOGLYCEMIA</a:t>
            </a:r>
          </a:p>
          <a:p>
            <a:pPr>
              <a:lnSpc>
                <a:spcPct val="90000"/>
              </a:lnSpc>
            </a:pPr>
            <a:r>
              <a:rPr lang="en-US" sz="2800" dirty="0"/>
              <a:t>Causing dehydration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r>
              <a:rPr lang="en-US" sz="8800"/>
              <a:t>FAT</a:t>
            </a:r>
          </a:p>
        </p:txBody>
      </p:sp>
      <p:sp>
        <p:nvSpPr>
          <p:cNvPr id="71683" name="Rectangle 3"/>
          <p:cNvSpPr>
            <a:spLocks noGrp="1" noChangeArrowheads="1"/>
          </p:cNvSpPr>
          <p:nvPr>
            <p:ph sz="quarter" idx="1"/>
          </p:nvPr>
        </p:nvSpPr>
        <p:spPr/>
        <p:txBody>
          <a:bodyPr/>
          <a:lstStyle/>
          <a:p>
            <a:pPr>
              <a:lnSpc>
                <a:spcPct val="80000"/>
              </a:lnSpc>
              <a:buFontTx/>
              <a:buNone/>
            </a:pPr>
            <a:r>
              <a:rPr lang="en-US"/>
              <a:t>Many sports person avoid the fats in their diet bz. Of increasing of weight.</a:t>
            </a:r>
          </a:p>
          <a:p>
            <a:pPr>
              <a:lnSpc>
                <a:spcPct val="80000"/>
              </a:lnSpc>
              <a:buFontTx/>
              <a:buNone/>
            </a:pPr>
            <a:r>
              <a:rPr lang="en-US"/>
              <a:t>But fat is very important in our nutrition</a:t>
            </a:r>
          </a:p>
          <a:p>
            <a:pPr>
              <a:lnSpc>
                <a:spcPct val="80000"/>
              </a:lnSpc>
              <a:buFontTx/>
              <a:buNone/>
            </a:pPr>
            <a:r>
              <a:rPr lang="en-US"/>
              <a:t>That because active muscle quickly burn through carbs. And need fats for long lasting energy </a:t>
            </a:r>
          </a:p>
          <a:p>
            <a:pPr>
              <a:lnSpc>
                <a:spcPct val="80000"/>
              </a:lnSpc>
              <a:buFontTx/>
              <a:buNone/>
            </a:pPr>
            <a:r>
              <a:rPr lang="en-US"/>
              <a:t>Avoid eating if fat before a few hrs. of exercising. Fat is stored when we consume more calories then use .</a:t>
            </a:r>
          </a:p>
          <a:p>
            <a:pPr>
              <a:lnSpc>
                <a:spcPct val="80000"/>
              </a:lnSpc>
              <a:buFontTx/>
              <a:buNone/>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6000"/>
              <a:t>TYPES OF DIETRY FAT</a:t>
            </a:r>
          </a:p>
        </p:txBody>
      </p:sp>
      <p:sp>
        <p:nvSpPr>
          <p:cNvPr id="72707" name="Rectangle 3"/>
          <p:cNvSpPr>
            <a:spLocks noGrp="1" noChangeArrowheads="1"/>
          </p:cNvSpPr>
          <p:nvPr>
            <p:ph sz="quarter" idx="1"/>
          </p:nvPr>
        </p:nvSpPr>
        <p:spPr/>
        <p:txBody>
          <a:bodyPr/>
          <a:lstStyle/>
          <a:p>
            <a:r>
              <a:rPr lang="en-US" sz="4800"/>
              <a:t>SATURATED FATS</a:t>
            </a:r>
          </a:p>
          <a:p>
            <a:r>
              <a:rPr lang="en-US" sz="4800"/>
              <a:t>UNSATURATED FAT </a:t>
            </a:r>
          </a:p>
          <a:p>
            <a:r>
              <a:rPr lang="en-US" sz="4800"/>
              <a:t>TRANS FAT</a:t>
            </a:r>
          </a:p>
        </p:txBody>
      </p:sp>
      <p:pic>
        <p:nvPicPr>
          <p:cNvPr id="72708" name="Picture 4" descr="Devil%20Rays"/>
          <p:cNvPicPr>
            <a:picLocks noChangeAspect="1" noChangeArrowheads="1"/>
          </p:cNvPicPr>
          <p:nvPr/>
        </p:nvPicPr>
        <p:blipFill>
          <a:blip r:embed="rId2"/>
          <a:srcRect/>
          <a:stretch>
            <a:fillRect/>
          </a:stretch>
        </p:blipFill>
        <p:spPr bwMode="auto">
          <a:xfrm>
            <a:off x="4953000" y="3657600"/>
            <a:ext cx="3619500" cy="29527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z="6000"/>
              <a:t>WATER</a:t>
            </a:r>
          </a:p>
        </p:txBody>
      </p:sp>
      <p:sp>
        <p:nvSpPr>
          <p:cNvPr id="73731" name="Rectangle 3"/>
          <p:cNvSpPr>
            <a:spLocks noGrp="1" noChangeArrowheads="1"/>
          </p:cNvSpPr>
          <p:nvPr>
            <p:ph sz="quarter" idx="1"/>
          </p:nvPr>
        </p:nvSpPr>
        <p:spPr/>
        <p:txBody>
          <a:bodyPr/>
          <a:lstStyle/>
          <a:p>
            <a:pPr>
              <a:lnSpc>
                <a:spcPct val="90000"/>
              </a:lnSpc>
            </a:pPr>
            <a:r>
              <a:rPr lang="en-US"/>
              <a:t>water is just as imp. to unlocking your game power as food. </a:t>
            </a:r>
          </a:p>
          <a:p>
            <a:pPr>
              <a:lnSpc>
                <a:spcPct val="90000"/>
              </a:lnSpc>
            </a:pPr>
            <a:r>
              <a:rPr lang="en-US"/>
              <a:t>There is no one size fit all formula for how much water to drink .it depends on individual age , size, level of physical activity and temp. </a:t>
            </a:r>
          </a:p>
          <a:p>
            <a:pPr>
              <a:lnSpc>
                <a:spcPct val="90000"/>
              </a:lnSpc>
            </a:pPr>
            <a:r>
              <a:rPr lang="en-US"/>
              <a:t>We can add additional mineral in water n can use as mineral water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31" name="Rectangle 31"/>
          <p:cNvSpPr>
            <a:spLocks noGrp="1" noChangeArrowheads="1"/>
          </p:cNvSpPr>
          <p:nvPr>
            <p:ph type="title"/>
          </p:nvPr>
        </p:nvSpPr>
        <p:spPr>
          <a:xfrm>
            <a:off x="914400" y="-457200"/>
            <a:ext cx="8229600" cy="1384300"/>
          </a:xfrm>
        </p:spPr>
        <p:txBody>
          <a:bodyPr/>
          <a:lstStyle/>
          <a:p>
            <a:r>
              <a:rPr lang="en-US"/>
              <a:t>SOME MINERALS ADDED</a:t>
            </a:r>
          </a:p>
        </p:txBody>
      </p:sp>
      <p:graphicFrame>
        <p:nvGraphicFramePr>
          <p:cNvPr id="76841" name="Group 41"/>
          <p:cNvGraphicFramePr>
            <a:graphicFrameLocks noGrp="1"/>
          </p:cNvGraphicFramePr>
          <p:nvPr>
            <p:ph type="tbl" idx="1"/>
          </p:nvPr>
        </p:nvGraphicFramePr>
        <p:xfrm>
          <a:off x="381000" y="1447800"/>
          <a:ext cx="8229600" cy="5181599"/>
        </p:xfrm>
        <a:graphic>
          <a:graphicData uri="http://schemas.openxmlformats.org/drawingml/2006/table">
            <a:tbl>
              <a:tblPr/>
              <a:tblGrid>
                <a:gridCol w="4114800"/>
                <a:gridCol w="4114800"/>
              </a:tblGrid>
              <a:tr h="42802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MINERALS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MAIN FUNCTION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10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CALSIUM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Regulate heart rhythm</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Muscle contraction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0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IODINE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Regulate body’s production energy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0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Regulation of blood pressure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0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Increase resistance to stress &amp;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0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Regulate water balance in cells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0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POTASSIUM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An electrolyte maintain acid base balance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r>
              <a:rPr lang="en-US"/>
              <a:t>WHY Zn &amp; Se ARE IMP. MINERALS</a:t>
            </a:r>
          </a:p>
        </p:txBody>
      </p:sp>
      <p:sp>
        <p:nvSpPr>
          <p:cNvPr id="78851" name="Rectangle 3"/>
          <p:cNvSpPr>
            <a:spLocks noGrp="1" noChangeArrowheads="1"/>
          </p:cNvSpPr>
          <p:nvPr>
            <p:ph sz="quarter" idx="1"/>
          </p:nvPr>
        </p:nvSpPr>
        <p:spPr/>
        <p:txBody>
          <a:bodyPr/>
          <a:lstStyle/>
          <a:p>
            <a:pPr>
              <a:lnSpc>
                <a:spcPct val="80000"/>
              </a:lnSpc>
              <a:buFontTx/>
              <a:buNone/>
            </a:pPr>
            <a:r>
              <a:rPr lang="en-US"/>
              <a:t>ZINC-it plays a role in protein metabolism &amp; growth. Zn has never really been associated with enhanced aerobic performance</a:t>
            </a:r>
          </a:p>
          <a:p>
            <a:pPr>
              <a:lnSpc>
                <a:spcPct val="80000"/>
              </a:lnSpc>
              <a:buFontTx/>
              <a:buNone/>
            </a:pPr>
            <a:r>
              <a:rPr lang="en-US"/>
              <a:t>It increase muscle strength</a:t>
            </a:r>
          </a:p>
          <a:p>
            <a:pPr>
              <a:lnSpc>
                <a:spcPct val="80000"/>
              </a:lnSpc>
              <a:buFontTx/>
              <a:buNone/>
            </a:pPr>
            <a:r>
              <a:rPr lang="en-US"/>
              <a:t>It increase the level of carbonic anhydrase   which plays a  key role in facilitating the removal of carbon di oxide from energy producing cell.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sz="quarter" idx="1"/>
          </p:nvPr>
        </p:nvSpPr>
        <p:spPr/>
        <p:txBody>
          <a:bodyPr/>
          <a:lstStyle/>
          <a:p>
            <a:r>
              <a:rPr lang="en-US"/>
              <a:t>SELANIUM- It maximise the effectiveness of the selanium dependent enzyme glutathionase peroxidase, a key enzyme in body’s antioxidant defance system , which help to nutralise highly reactive &amp; damaging free redical.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0"/>
            <a:ext cx="8229600" cy="1295400"/>
          </a:xfrm>
        </p:spPr>
        <p:txBody>
          <a:bodyPr/>
          <a:lstStyle/>
          <a:p>
            <a:r>
              <a:rPr lang="en-US" sz="7200"/>
              <a:t>SPORTS DRINKS</a:t>
            </a:r>
          </a:p>
        </p:txBody>
      </p:sp>
      <p:sp>
        <p:nvSpPr>
          <p:cNvPr id="80899" name="Rectangle 3"/>
          <p:cNvSpPr>
            <a:spLocks noGrp="1" noChangeArrowheads="1"/>
          </p:cNvSpPr>
          <p:nvPr>
            <p:ph sz="quarter" idx="1"/>
          </p:nvPr>
        </p:nvSpPr>
        <p:spPr>
          <a:xfrm>
            <a:off x="533400" y="1219200"/>
            <a:ext cx="6019800" cy="4495800"/>
          </a:xfrm>
        </p:spPr>
        <p:txBody>
          <a:bodyPr>
            <a:normAutofit lnSpcReduction="10000"/>
          </a:bodyPr>
          <a:lstStyle/>
          <a:p>
            <a:pPr>
              <a:lnSpc>
                <a:spcPct val="90000"/>
              </a:lnSpc>
            </a:pPr>
            <a:r>
              <a:rPr lang="en-US" sz="2800"/>
              <a:t>Sports drink can be helpful to sports person who are exercising at a high intensity for 60 min. &amp; hot climate bz</a:t>
            </a:r>
          </a:p>
          <a:p>
            <a:pPr>
              <a:lnSpc>
                <a:spcPct val="90000"/>
              </a:lnSpc>
            </a:pPr>
            <a:r>
              <a:rPr lang="en-US" sz="2800"/>
              <a:t>They provide extra calories for performance</a:t>
            </a:r>
          </a:p>
          <a:p>
            <a:pPr>
              <a:lnSpc>
                <a:spcPct val="90000"/>
              </a:lnSpc>
            </a:pPr>
            <a:r>
              <a:rPr lang="en-US" sz="2800"/>
              <a:t>Sports drink is ok once in while but remember those drinks have a lot of sugar &amp; calories.</a:t>
            </a:r>
          </a:p>
          <a:p>
            <a:pPr>
              <a:lnSpc>
                <a:spcPct val="90000"/>
              </a:lnSpc>
            </a:pPr>
            <a:r>
              <a:rPr lang="en-US" sz="2800"/>
              <a:t>Water is a still best drink it contains no calories no sugar.</a:t>
            </a:r>
          </a:p>
          <a:p>
            <a:pPr>
              <a:lnSpc>
                <a:spcPct val="90000"/>
              </a:lnSpc>
            </a:pPr>
            <a:r>
              <a:rPr lang="en-US" sz="2800"/>
              <a:t>So avoid sodas. Specially caffinated drinks.</a:t>
            </a:r>
          </a:p>
        </p:txBody>
      </p:sp>
      <p:pic>
        <p:nvPicPr>
          <p:cNvPr id="80901" name="Picture 5" descr="sports_drink"/>
          <p:cNvPicPr>
            <a:picLocks noChangeAspect="1" noChangeArrowheads="1"/>
          </p:cNvPicPr>
          <p:nvPr/>
        </p:nvPicPr>
        <p:blipFill>
          <a:blip r:embed="rId2"/>
          <a:srcRect/>
          <a:stretch>
            <a:fillRect/>
          </a:stretch>
        </p:blipFill>
        <p:spPr bwMode="auto">
          <a:xfrm>
            <a:off x="6553200" y="2895600"/>
            <a:ext cx="2286000" cy="32004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81000" y="381000"/>
            <a:ext cx="8229600" cy="1384300"/>
          </a:xfrm>
        </p:spPr>
        <p:txBody>
          <a:bodyPr>
            <a:normAutofit fontScale="90000"/>
          </a:bodyPr>
          <a:lstStyle/>
          <a:p>
            <a:pPr marL="762000" indent="-762000"/>
            <a:r>
              <a:rPr lang="en-US" sz="6000"/>
              <a:t>EFFECTS OF SPORTS DRINK</a:t>
            </a:r>
          </a:p>
        </p:txBody>
      </p:sp>
      <p:sp>
        <p:nvSpPr>
          <p:cNvPr id="81923" name="Rectangle 3"/>
          <p:cNvSpPr>
            <a:spLocks noGrp="1" noChangeArrowheads="1"/>
          </p:cNvSpPr>
          <p:nvPr>
            <p:ph sz="quarter" idx="1"/>
          </p:nvPr>
        </p:nvSpPr>
        <p:spPr/>
        <p:txBody>
          <a:bodyPr/>
          <a:lstStyle/>
          <a:p>
            <a:pPr>
              <a:buFontTx/>
              <a:buNone/>
            </a:pPr>
            <a:r>
              <a:rPr lang="en-US"/>
              <a:t>Sports drinks have great effect on teeth .the regular user of drinks have the risk of dental problem . They decrease the enamel of the teeth .</a:t>
            </a:r>
          </a:p>
          <a:p>
            <a:pPr>
              <a:buFontTx/>
              <a:buNone/>
            </a:pPr>
            <a:r>
              <a:rPr lang="en-US"/>
              <a:t>A resent studies has examine the effects of adding an inhibitor of tooth enamel corrosion known as cpp-ACP to sports drink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6600"/>
              <a:t>CAFFEINE</a:t>
            </a:r>
          </a:p>
        </p:txBody>
      </p:sp>
      <p:sp>
        <p:nvSpPr>
          <p:cNvPr id="83971" name="Rectangle 3"/>
          <p:cNvSpPr>
            <a:spLocks noGrp="1" noChangeArrowheads="1"/>
          </p:cNvSpPr>
          <p:nvPr>
            <p:ph sz="quarter" idx="1"/>
          </p:nvPr>
        </p:nvSpPr>
        <p:spPr/>
        <p:txBody>
          <a:bodyPr/>
          <a:lstStyle/>
          <a:p>
            <a:pPr>
              <a:lnSpc>
                <a:spcPct val="90000"/>
              </a:lnSpc>
            </a:pPr>
            <a:r>
              <a:rPr lang="en-US" sz="2800"/>
              <a:t>Caffein is a diuretic. It is also added to the sports drink now days.</a:t>
            </a:r>
          </a:p>
          <a:p>
            <a:pPr>
              <a:lnSpc>
                <a:spcPct val="90000"/>
              </a:lnSpc>
            </a:pPr>
            <a:r>
              <a:rPr lang="en-US" sz="2800"/>
              <a:t>Although some studies have found that caffine may help with endurance sports performance.</a:t>
            </a:r>
          </a:p>
          <a:p>
            <a:pPr>
              <a:lnSpc>
                <a:spcPct val="90000"/>
              </a:lnSpc>
            </a:pPr>
            <a:r>
              <a:rPr lang="en-US" sz="2800"/>
              <a:t>It  good to weigh any benefits against potential problem.</a:t>
            </a:r>
          </a:p>
          <a:p>
            <a:pPr>
              <a:lnSpc>
                <a:spcPct val="90000"/>
              </a:lnSpc>
            </a:pPr>
            <a:r>
              <a:rPr lang="en-US" sz="2800"/>
              <a:t>But too much amount can leave an sports person anxious feeling.</a:t>
            </a:r>
          </a:p>
          <a:p>
            <a:pPr>
              <a:lnSpc>
                <a:spcPct val="90000"/>
              </a:lnSpc>
            </a:pPr>
            <a:r>
              <a:rPr lang="en-US" sz="2800"/>
              <a:t>It can also cause trouble sleepin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990600" y="457200"/>
            <a:ext cx="7772400" cy="1143000"/>
          </a:xfrm>
        </p:spPr>
        <p:txBody>
          <a:bodyPr>
            <a:normAutofit fontScale="90000"/>
          </a:bodyPr>
          <a:lstStyle/>
          <a:p>
            <a:r>
              <a:rPr lang="en-US" sz="5400"/>
              <a:t>SOME PRODUCTS OF SPORTS DRINK</a:t>
            </a:r>
          </a:p>
        </p:txBody>
      </p:sp>
      <p:sp>
        <p:nvSpPr>
          <p:cNvPr id="84995" name="Rectangle 3"/>
          <p:cNvSpPr>
            <a:spLocks noGrp="1" noChangeArrowheads="1"/>
          </p:cNvSpPr>
          <p:nvPr>
            <p:ph sz="quarter" idx="1"/>
          </p:nvPr>
        </p:nvSpPr>
        <p:spPr>
          <a:xfrm>
            <a:off x="457200" y="1828800"/>
            <a:ext cx="8229600" cy="4114800"/>
          </a:xfrm>
        </p:spPr>
        <p:txBody>
          <a:bodyPr/>
          <a:lstStyle/>
          <a:p>
            <a:endParaRPr lang="en-US"/>
          </a:p>
        </p:txBody>
      </p:sp>
      <p:pic>
        <p:nvPicPr>
          <p:cNvPr id="84997" name="Picture 5" descr="Endura-Rehydration"/>
          <p:cNvPicPr>
            <a:picLocks noChangeAspect="1" noChangeArrowheads="1"/>
          </p:cNvPicPr>
          <p:nvPr/>
        </p:nvPicPr>
        <p:blipFill>
          <a:blip r:embed="rId2"/>
          <a:srcRect/>
          <a:stretch>
            <a:fillRect/>
          </a:stretch>
        </p:blipFill>
        <p:spPr bwMode="auto">
          <a:xfrm>
            <a:off x="5410200" y="2057400"/>
            <a:ext cx="3276600" cy="3581400"/>
          </a:xfrm>
          <a:prstGeom prst="rect">
            <a:avLst/>
          </a:prstGeom>
          <a:noFill/>
        </p:spPr>
      </p:pic>
      <p:pic>
        <p:nvPicPr>
          <p:cNvPr id="84999" name="Picture 7" descr="Hornet_Juice_Sports_Drink_For_Extra_Energy"/>
          <p:cNvPicPr>
            <a:picLocks noChangeAspect="1" noChangeArrowheads="1"/>
          </p:cNvPicPr>
          <p:nvPr/>
        </p:nvPicPr>
        <p:blipFill>
          <a:blip r:embed="rId3"/>
          <a:srcRect/>
          <a:stretch>
            <a:fillRect/>
          </a:stretch>
        </p:blipFill>
        <p:spPr bwMode="auto">
          <a:xfrm>
            <a:off x="533400" y="1905000"/>
            <a:ext cx="4600575" cy="39338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1" name="Picture 5" descr="Product_Accelerade"/>
          <p:cNvPicPr>
            <a:picLocks noChangeAspect="1" noChangeArrowheads="1"/>
          </p:cNvPicPr>
          <p:nvPr/>
        </p:nvPicPr>
        <p:blipFill>
          <a:blip r:embed="rId2"/>
          <a:srcRect/>
          <a:stretch>
            <a:fillRect/>
          </a:stretch>
        </p:blipFill>
        <p:spPr bwMode="auto">
          <a:xfrm>
            <a:off x="6629400" y="457200"/>
            <a:ext cx="2181225" cy="2857500"/>
          </a:xfrm>
          <a:prstGeom prst="rect">
            <a:avLst/>
          </a:prstGeom>
          <a:noFill/>
        </p:spPr>
      </p:pic>
      <p:pic>
        <p:nvPicPr>
          <p:cNvPr id="86023" name="Picture 7" descr="hydro"/>
          <p:cNvPicPr>
            <a:picLocks noChangeAspect="1" noChangeArrowheads="1"/>
          </p:cNvPicPr>
          <p:nvPr/>
        </p:nvPicPr>
        <p:blipFill>
          <a:blip r:embed="rId3"/>
          <a:srcRect/>
          <a:stretch>
            <a:fillRect/>
          </a:stretch>
        </p:blipFill>
        <p:spPr bwMode="auto">
          <a:xfrm>
            <a:off x="2895600" y="3276600"/>
            <a:ext cx="2857500" cy="3162300"/>
          </a:xfrm>
          <a:prstGeom prst="rect">
            <a:avLst/>
          </a:prstGeom>
          <a:noFill/>
        </p:spPr>
      </p:pic>
      <p:pic>
        <p:nvPicPr>
          <p:cNvPr id="86025" name="Picture 9" descr="2007531418570"/>
          <p:cNvPicPr>
            <a:picLocks noChangeAspect="1" noChangeArrowheads="1"/>
          </p:cNvPicPr>
          <p:nvPr/>
        </p:nvPicPr>
        <p:blipFill>
          <a:blip r:embed="rId4"/>
          <a:srcRect/>
          <a:stretch>
            <a:fillRect/>
          </a:stretch>
        </p:blipFill>
        <p:spPr bwMode="auto">
          <a:xfrm>
            <a:off x="381000" y="0"/>
            <a:ext cx="2066925" cy="378142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fontScale="90000"/>
          </a:bodyPr>
          <a:lstStyle/>
          <a:p>
            <a:r>
              <a:rPr lang="en-US" sz="4800"/>
              <a:t>SUPPLEMENTS, PILLS &amp; POWDER</a:t>
            </a:r>
          </a:p>
        </p:txBody>
      </p:sp>
      <p:sp>
        <p:nvSpPr>
          <p:cNvPr id="90115" name="Rectangle 3"/>
          <p:cNvSpPr>
            <a:spLocks noGrp="1" noChangeArrowheads="1"/>
          </p:cNvSpPr>
          <p:nvPr>
            <p:ph sz="quarter" idx="1"/>
          </p:nvPr>
        </p:nvSpPr>
        <p:spPr/>
        <p:txBody>
          <a:bodyPr/>
          <a:lstStyle/>
          <a:p>
            <a:pPr>
              <a:lnSpc>
                <a:spcPct val="90000"/>
              </a:lnSpc>
            </a:pPr>
            <a:r>
              <a:rPr lang="en-US" sz="2800"/>
              <a:t>It is known that no amount of expensive pill &amp; powder can compensate for a less than adequate regular diet .</a:t>
            </a:r>
          </a:p>
          <a:p>
            <a:pPr>
              <a:lnSpc>
                <a:spcPct val="90000"/>
              </a:lnSpc>
            </a:pPr>
            <a:r>
              <a:rPr lang="en-US" sz="2800"/>
              <a:t>Proteins supplements &amp; energy bars do not do a whole lot of good but they would not really do you much harm either but other type of supp. Can really do some damage.</a:t>
            </a:r>
          </a:p>
          <a:p>
            <a:pPr>
              <a:lnSpc>
                <a:spcPct val="90000"/>
              </a:lnSpc>
            </a:pPr>
            <a:r>
              <a:rPr lang="en-US" sz="2800"/>
              <a:t>Anabolic steroids can seriously mess with a person hormone. Can cause mental  health problem including depression.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sz="quarter" idx="1"/>
          </p:nvPr>
        </p:nvSpPr>
        <p:spPr/>
        <p:txBody>
          <a:bodyPr/>
          <a:lstStyle/>
          <a:p>
            <a:r>
              <a:rPr lang="en-US"/>
              <a:t>Salt tablets are another supp. To watch out for people take them to avoid dehydration but salt tablets can actually lead a person to become dehydrated.</a:t>
            </a:r>
          </a:p>
          <a:p>
            <a:r>
              <a:rPr lang="en-US"/>
              <a:t>In large amount salt can cause nausea, vomiting, cramps etc.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0" y="-381000"/>
            <a:ext cx="8229600" cy="1384300"/>
          </a:xfrm>
        </p:spPr>
        <p:txBody>
          <a:bodyPr/>
          <a:lstStyle/>
          <a:p>
            <a:r>
              <a:rPr lang="en-US"/>
              <a:t>SOME PRODUCTS</a:t>
            </a:r>
          </a:p>
        </p:txBody>
      </p:sp>
      <p:pic>
        <p:nvPicPr>
          <p:cNvPr id="92164" name="Picture 4" descr="pill-comparison"/>
          <p:cNvPicPr>
            <a:picLocks noGrp="1" noChangeAspect="1" noChangeArrowheads="1"/>
          </p:cNvPicPr>
          <p:nvPr>
            <p:ph sz="quarter" idx="1"/>
          </p:nvPr>
        </p:nvPicPr>
        <p:blipFill>
          <a:blip r:embed="rId2"/>
          <a:srcRect/>
          <a:stretch>
            <a:fillRect/>
          </a:stretch>
        </p:blipFill>
        <p:spPr>
          <a:xfrm>
            <a:off x="5715000" y="381000"/>
            <a:ext cx="2857500" cy="2381250"/>
          </a:xfrm>
          <a:noFill/>
          <a:ln/>
        </p:spPr>
      </p:pic>
      <p:pic>
        <p:nvPicPr>
          <p:cNvPr id="92166" name="Picture 6" descr="protifruitdrink1"/>
          <p:cNvPicPr>
            <a:picLocks noChangeAspect="1" noChangeArrowheads="1"/>
          </p:cNvPicPr>
          <p:nvPr/>
        </p:nvPicPr>
        <p:blipFill>
          <a:blip r:embed="rId3"/>
          <a:srcRect/>
          <a:stretch>
            <a:fillRect/>
          </a:stretch>
        </p:blipFill>
        <p:spPr bwMode="auto">
          <a:xfrm>
            <a:off x="5476875" y="3200400"/>
            <a:ext cx="3667125" cy="2857500"/>
          </a:xfrm>
          <a:prstGeom prst="rect">
            <a:avLst/>
          </a:prstGeom>
          <a:noFill/>
        </p:spPr>
      </p:pic>
      <p:pic>
        <p:nvPicPr>
          <p:cNvPr id="92168" name="Picture 8" descr="Hemp_Protein_Powder_-_16_oz_100"/>
          <p:cNvPicPr>
            <a:picLocks noChangeAspect="1" noChangeArrowheads="1"/>
          </p:cNvPicPr>
          <p:nvPr/>
        </p:nvPicPr>
        <p:blipFill>
          <a:blip r:embed="rId4"/>
          <a:srcRect/>
          <a:stretch>
            <a:fillRect/>
          </a:stretch>
        </p:blipFill>
        <p:spPr bwMode="auto">
          <a:xfrm>
            <a:off x="457200" y="2209800"/>
            <a:ext cx="2143125" cy="2143125"/>
          </a:xfrm>
          <a:prstGeom prst="rect">
            <a:avLst/>
          </a:prstGeom>
          <a:noFill/>
        </p:spPr>
      </p:pic>
      <p:pic>
        <p:nvPicPr>
          <p:cNvPr id="92170" name="Picture 10" descr="aminogen"/>
          <p:cNvPicPr>
            <a:picLocks noChangeAspect="1" noChangeArrowheads="1"/>
          </p:cNvPicPr>
          <p:nvPr/>
        </p:nvPicPr>
        <p:blipFill>
          <a:blip r:embed="rId5"/>
          <a:srcRect/>
          <a:stretch>
            <a:fillRect/>
          </a:stretch>
        </p:blipFill>
        <p:spPr bwMode="auto">
          <a:xfrm>
            <a:off x="1752600" y="2438400"/>
            <a:ext cx="3810000" cy="3810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0" name="Rectangle 6"/>
          <p:cNvSpPr>
            <a:spLocks noGrp="1" noChangeArrowheads="1"/>
          </p:cNvSpPr>
          <p:nvPr>
            <p:ph type="title"/>
          </p:nvPr>
        </p:nvSpPr>
        <p:spPr/>
        <p:txBody>
          <a:bodyPr/>
          <a:lstStyle/>
          <a:p>
            <a:r>
              <a:rPr lang="en-US" sz="6000"/>
              <a:t>GAME DAY EATING</a:t>
            </a:r>
          </a:p>
        </p:txBody>
      </p:sp>
      <p:sp>
        <p:nvSpPr>
          <p:cNvPr id="93191" name="Rectangle 7"/>
          <p:cNvSpPr>
            <a:spLocks noGrp="1" noChangeArrowheads="1"/>
          </p:cNvSpPr>
          <p:nvPr>
            <p:ph sz="quarter" idx="1"/>
          </p:nvPr>
        </p:nvSpPr>
        <p:spPr/>
        <p:txBody>
          <a:bodyPr/>
          <a:lstStyle/>
          <a:p>
            <a:r>
              <a:rPr lang="en-US" sz="2400"/>
              <a:t>The game diet should be rich in carb.</a:t>
            </a:r>
          </a:p>
          <a:p>
            <a:r>
              <a:rPr lang="en-US" sz="2400"/>
              <a:t>Eat a meal2-4 hours before the game.(fruits veg. juices plumps with a protein &amp; carb. Meal.)</a:t>
            </a:r>
          </a:p>
          <a:p>
            <a:r>
              <a:rPr lang="en-US" sz="2400"/>
              <a:t>Cn eat snack during the resting period of game. Mainly they should take liquid.</a:t>
            </a:r>
          </a:p>
        </p:txBody>
      </p:sp>
      <p:pic>
        <p:nvPicPr>
          <p:cNvPr id="93193" name="Picture 9" descr="195224005_0b5cafed7a"/>
          <p:cNvPicPr>
            <a:picLocks noGrp="1" noChangeAspect="1" noChangeArrowheads="1"/>
          </p:cNvPicPr>
          <p:nvPr>
            <p:ph sz="quarter" idx="2"/>
          </p:nvPr>
        </p:nvPicPr>
        <p:blipFill>
          <a:blip r:embed="rId2"/>
          <a:stretch>
            <a:fillRect/>
          </a:stretch>
        </p:blipFill>
        <p:spPr>
          <a:xfrm>
            <a:off x="4933950" y="2485158"/>
            <a:ext cx="3749675" cy="2497284"/>
          </a:xfrm>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5" name="Rectangle 13"/>
          <p:cNvSpPr>
            <a:spLocks noGrp="1" noChangeArrowheads="1"/>
          </p:cNvSpPr>
          <p:nvPr>
            <p:ph type="subTitle" idx="1"/>
          </p:nvPr>
        </p:nvSpPr>
        <p:spPr>
          <a:xfrm>
            <a:off x="304800" y="3810000"/>
            <a:ext cx="6400800" cy="1752600"/>
          </a:xfrm>
        </p:spPr>
        <p:txBody>
          <a:bodyPr/>
          <a:lstStyle/>
          <a:p>
            <a:r>
              <a:rPr lang="en-US">
                <a:hlinkClick r:id="rId2"/>
              </a:rPr>
              <a:t>WWW.GOOGLE.COM</a:t>
            </a:r>
            <a:endParaRPr lang="en-US"/>
          </a:p>
          <a:p>
            <a:r>
              <a:rPr lang="en-US">
                <a:hlinkClick r:id="rId3"/>
              </a:rPr>
              <a:t>WWW.YAHOO.COM</a:t>
            </a:r>
            <a:endParaRPr lang="en-US"/>
          </a:p>
          <a:p>
            <a:r>
              <a:rPr lang="en-US"/>
              <a:t>WWW.WIKIPEDIA.COM</a:t>
            </a:r>
          </a:p>
        </p:txBody>
      </p:sp>
      <p:sp>
        <p:nvSpPr>
          <p:cNvPr id="95244" name="Rectangle 12"/>
          <p:cNvSpPr>
            <a:spLocks noGrp="1" noChangeArrowheads="1"/>
          </p:cNvSpPr>
          <p:nvPr>
            <p:ph type="ctrTitle"/>
          </p:nvPr>
        </p:nvSpPr>
        <p:spPr/>
        <p:txBody>
          <a:bodyPr/>
          <a:lstStyle/>
          <a:p>
            <a:r>
              <a:rPr lang="en-US"/>
              <a:t>REFRENCES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a:xfrm>
            <a:off x="533400" y="0"/>
            <a:ext cx="8229600" cy="1384300"/>
          </a:xfrm>
        </p:spPr>
        <p:txBody>
          <a:bodyPr>
            <a:normAutofit fontScale="90000"/>
          </a:bodyPr>
          <a:lstStyle/>
          <a:p>
            <a:r>
              <a:rPr lang="en-US" sz="9600"/>
              <a:t>THANKS</a:t>
            </a:r>
          </a:p>
        </p:txBody>
      </p:sp>
      <p:pic>
        <p:nvPicPr>
          <p:cNvPr id="101382" name="Picture 6" descr="kids%20soccer"/>
          <p:cNvPicPr>
            <a:picLocks noChangeAspect="1" noChangeArrowheads="1"/>
          </p:cNvPicPr>
          <p:nvPr/>
        </p:nvPicPr>
        <p:blipFill>
          <a:blip r:embed="rId2"/>
          <a:srcRect/>
          <a:stretch>
            <a:fillRect/>
          </a:stretch>
        </p:blipFill>
        <p:spPr bwMode="auto">
          <a:xfrm>
            <a:off x="2209800" y="1752600"/>
            <a:ext cx="6553200" cy="51054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185</TotalTime>
  <Words>1101</Words>
  <Application>Microsoft Office PowerPoint</Application>
  <PresentationFormat>On-screen Show (4:3)</PresentationFormat>
  <Paragraphs>109</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Tahoma</vt:lpstr>
      <vt:lpstr>Wingdings</vt:lpstr>
      <vt:lpstr>Equity</vt:lpstr>
      <vt:lpstr>NUTRITION IN SPORTS FOOD</vt:lpstr>
      <vt:lpstr>INTRODUCTION</vt:lpstr>
      <vt:lpstr>Slide 3</vt:lpstr>
      <vt:lpstr>SOME NUTRITION DIET TIPS</vt:lpstr>
      <vt:lpstr>SPORTS FUEL</vt:lpstr>
      <vt:lpstr>CARBOHYDRATES</vt:lpstr>
      <vt:lpstr>Slide 7</vt:lpstr>
      <vt:lpstr>PROTEIN</vt:lpstr>
      <vt:lpstr>Slide 9</vt:lpstr>
      <vt:lpstr>FAT</vt:lpstr>
      <vt:lpstr>TYPES OF DIETRY FAT</vt:lpstr>
      <vt:lpstr>WATER</vt:lpstr>
      <vt:lpstr>SOME MINERALS ADDED</vt:lpstr>
      <vt:lpstr>WHY Zn &amp; Se ARE IMP. MINERALS</vt:lpstr>
      <vt:lpstr>Slide 15</vt:lpstr>
      <vt:lpstr>SPORTS DRINKS</vt:lpstr>
      <vt:lpstr>EFFECTS OF SPORTS DRINK</vt:lpstr>
      <vt:lpstr>CAFFEINE</vt:lpstr>
      <vt:lpstr>SOME PRODUCTS OF SPORTS DRINK</vt:lpstr>
      <vt:lpstr>Slide 20</vt:lpstr>
      <vt:lpstr>SUPPLEMENTS, PILLS &amp; POWDER</vt:lpstr>
      <vt:lpstr>Slide 22</vt:lpstr>
      <vt:lpstr>SOME PRODUCTS</vt:lpstr>
      <vt:lpstr>GAME DAY EATING</vt:lpstr>
      <vt:lpstr>REFRENCES</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IN SPORTS FOOD</dc:title>
  <dc:creator>paru</dc:creator>
  <cp:lastModifiedBy>Prixit Guleria</cp:lastModifiedBy>
  <cp:revision>4</cp:revision>
  <dcterms:created xsi:type="dcterms:W3CDTF">2008-04-27T08:39:43Z</dcterms:created>
  <dcterms:modified xsi:type="dcterms:W3CDTF">2020-03-30T12:09:08Z</dcterms:modified>
</cp:coreProperties>
</file>